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475C95C-D7D0-41AD-853D-988F79503820}" type="datetimeFigureOut">
              <a:rPr lang="en-US" smtClean="0"/>
              <a:pPr/>
              <a:t>3/28/2022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E3DE073-B256-4248-A9FB-EE59E545A9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475C95C-D7D0-41AD-853D-988F79503820}" type="datetimeFigureOut">
              <a:rPr lang="en-US" smtClean="0"/>
              <a:pPr/>
              <a:t>3/28/2022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E3DE073-B256-4248-A9FB-EE59E545A9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475C95C-D7D0-41AD-853D-988F79503820}" type="datetimeFigureOut">
              <a:rPr lang="en-US" smtClean="0"/>
              <a:pPr/>
              <a:t>3/28/2022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E3DE073-B256-4248-A9FB-EE59E545A9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475C95C-D7D0-41AD-853D-988F79503820}" type="datetimeFigureOut">
              <a:rPr lang="en-US" smtClean="0"/>
              <a:pPr/>
              <a:t>3/28/2022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E3DE073-B256-4248-A9FB-EE59E545A979}"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475C95C-D7D0-41AD-853D-988F79503820}" type="datetimeFigureOut">
              <a:rPr lang="en-US" smtClean="0"/>
              <a:pPr/>
              <a:t>3/28/2022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E3DE073-B256-4248-A9FB-EE59E545A979}"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475C95C-D7D0-41AD-853D-988F79503820}" type="datetimeFigureOut">
              <a:rPr lang="en-US" smtClean="0"/>
              <a:pPr/>
              <a:t>3/28/2022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E3DE073-B256-4248-A9FB-EE59E545A979}"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475C95C-D7D0-41AD-853D-988F79503820}" type="datetimeFigureOut">
              <a:rPr lang="en-US" smtClean="0"/>
              <a:pPr/>
              <a:t>3/28/2022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E3DE073-B256-4248-A9FB-EE59E545A97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475C95C-D7D0-41AD-853D-988F79503820}" type="datetimeFigureOut">
              <a:rPr lang="en-US" smtClean="0"/>
              <a:pPr/>
              <a:t>3/28/2022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E3DE073-B256-4248-A9FB-EE59E545A979}"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475C95C-D7D0-41AD-853D-988F79503820}" type="datetimeFigureOut">
              <a:rPr lang="en-US" smtClean="0"/>
              <a:pPr/>
              <a:t>3/28/2022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E3DE073-B256-4248-A9FB-EE59E545A9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475C95C-D7D0-41AD-853D-988F79503820}" type="datetimeFigureOut">
              <a:rPr lang="en-US" smtClean="0"/>
              <a:pPr/>
              <a:t>3/28/2022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E3DE073-B256-4248-A9FB-EE59E545A97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475C95C-D7D0-41AD-853D-988F79503820}" type="datetimeFigureOut">
              <a:rPr lang="en-US" smtClean="0"/>
              <a:pPr/>
              <a:t>3/28/2022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E3DE073-B256-4248-A9FB-EE59E545A979}"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475C95C-D7D0-41AD-853D-988F79503820}" type="datetimeFigureOut">
              <a:rPr lang="en-US" smtClean="0"/>
              <a:pPr/>
              <a:t>3/28/2022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E3DE073-B256-4248-A9FB-EE59E545A97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371600"/>
            <a:ext cx="9144000" cy="1600200"/>
          </a:xfrm>
          <a:prstGeom prst="rect">
            <a:avLst/>
          </a:prstGeom>
          <a:solidFill>
            <a:srgbClr val="FF000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533400" y="1676400"/>
            <a:ext cx="8229600" cy="1077218"/>
          </a:xfrm>
          <a:prstGeom prst="rect">
            <a:avLst/>
          </a:prstGeom>
        </p:spPr>
        <p:txBody>
          <a:bodyPr wrap="square">
            <a:spAutoFit/>
          </a:bodyPr>
          <a:lstStyle/>
          <a:p>
            <a:pPr algn="ctr"/>
            <a:r>
              <a:rPr lang="en-IN" sz="3200" b="1" dirty="0">
                <a:solidFill>
                  <a:schemeClr val="bg1"/>
                </a:solidFill>
                <a:latin typeface="Arial Black" pitchFamily="34" charset="0"/>
              </a:rPr>
              <a:t>Elder abuse and Nursing Neglect in Sacramento</a:t>
            </a:r>
            <a:endParaRPr lang="en-US" sz="3200" dirty="0">
              <a:solidFill>
                <a:schemeClr val="bg1"/>
              </a:solidFill>
              <a:latin typeface="Arial Black" pitchFamily="34" charset="0"/>
            </a:endParaRPr>
          </a:p>
        </p:txBody>
      </p:sp>
      <p:pic>
        <p:nvPicPr>
          <p:cNvPr id="6" name="Picture 5" descr="york law logo.png"/>
          <p:cNvPicPr>
            <a:picLocks noChangeAspect="1"/>
          </p:cNvPicPr>
          <p:nvPr/>
        </p:nvPicPr>
        <p:blipFill>
          <a:blip r:embed="rId2"/>
          <a:stretch>
            <a:fillRect/>
          </a:stretch>
        </p:blipFill>
        <p:spPr>
          <a:xfrm>
            <a:off x="5715000" y="0"/>
            <a:ext cx="3228975" cy="876300"/>
          </a:xfrm>
          <a:prstGeom prst="rect">
            <a:avLst/>
          </a:prstGeom>
        </p:spPr>
      </p:pic>
      <p:pic>
        <p:nvPicPr>
          <p:cNvPr id="8" name="Picture 7" descr="warning-signs-nursing-home-abuse.jpg"/>
          <p:cNvPicPr>
            <a:picLocks noChangeAspect="1"/>
          </p:cNvPicPr>
          <p:nvPr/>
        </p:nvPicPr>
        <p:blipFill>
          <a:blip r:embed="rId3"/>
          <a:stretch>
            <a:fillRect/>
          </a:stretch>
        </p:blipFill>
        <p:spPr>
          <a:xfrm>
            <a:off x="1524000" y="3352800"/>
            <a:ext cx="6629400" cy="318135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28600" y="1600200"/>
            <a:ext cx="86868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Elder abuse refers to any knowing, intentional, or negligent act by a caregiver including nursing homes and assisted living facilities or a person who causes the elder harm or exposes the elder to a serious risk of harm.  </a:t>
            </a:r>
            <a:endParaRPr kumimoji="0" lang="en-US" sz="24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Nursing home neglect is the mistreatment or neglect of a resident by nursing home staff. Neglect is a form of abuse. Not all aging elders have the ability to communicate what is going on. They may also be too afraid to discuss what is happening to them, and are unwilling to risk what care they are receiving.</a:t>
            </a:r>
            <a:endParaRPr kumimoji="0" lang="en-US" sz="2400" b="0" i="0" u="none" strike="noStrike" cap="none" normalizeH="0" baseline="0" dirty="0" smtClean="0">
              <a:ln>
                <a:noFill/>
              </a:ln>
              <a:solidFill>
                <a:schemeClr val="tx1"/>
              </a:solidFill>
              <a:effectLst/>
              <a:latin typeface="Calibri" pitchFamily="34" charset="0"/>
              <a:cs typeface="Calibri" pitchFamily="34" charset="0"/>
            </a:endParaRPr>
          </a:p>
        </p:txBody>
      </p:sp>
      <p:pic>
        <p:nvPicPr>
          <p:cNvPr id="5" name="Picture 4" descr="york law logo.png"/>
          <p:cNvPicPr>
            <a:picLocks noChangeAspect="1"/>
          </p:cNvPicPr>
          <p:nvPr/>
        </p:nvPicPr>
        <p:blipFill>
          <a:blip r:embed="rId2"/>
          <a:stretch>
            <a:fillRect/>
          </a:stretch>
        </p:blipFill>
        <p:spPr>
          <a:xfrm>
            <a:off x="5715000" y="0"/>
            <a:ext cx="3228975" cy="8763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york law logo.png"/>
          <p:cNvPicPr>
            <a:picLocks noChangeAspect="1"/>
          </p:cNvPicPr>
          <p:nvPr/>
        </p:nvPicPr>
        <p:blipFill>
          <a:blip r:embed="rId2"/>
          <a:stretch>
            <a:fillRect/>
          </a:stretch>
        </p:blipFill>
        <p:spPr>
          <a:xfrm>
            <a:off x="5715000" y="0"/>
            <a:ext cx="3228975" cy="876300"/>
          </a:xfrm>
          <a:prstGeom prst="rect">
            <a:avLst/>
          </a:prstGeom>
        </p:spPr>
      </p:pic>
      <p:sp>
        <p:nvSpPr>
          <p:cNvPr id="6" name="Rectangle 5"/>
          <p:cNvSpPr/>
          <p:nvPr/>
        </p:nvSpPr>
        <p:spPr>
          <a:xfrm>
            <a:off x="0" y="1143000"/>
            <a:ext cx="9144000" cy="838200"/>
          </a:xfrm>
          <a:prstGeom prst="rect">
            <a:avLst/>
          </a:prstGeom>
          <a:solidFill>
            <a:srgbClr val="FF0000"/>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62" name="Rectangle 2"/>
          <p:cNvSpPr>
            <a:spLocks noChangeArrowheads="1"/>
          </p:cNvSpPr>
          <p:nvPr/>
        </p:nvSpPr>
        <p:spPr bwMode="auto">
          <a:xfrm>
            <a:off x="0" y="1295400"/>
            <a:ext cx="9144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bg1"/>
                </a:solidFill>
                <a:effectLst/>
                <a:latin typeface="Arial Black" pitchFamily="34" charset="0"/>
                <a:ea typeface="Calibri" pitchFamily="34" charset="0"/>
                <a:cs typeface="Calibri" pitchFamily="34" charset="0"/>
              </a:rPr>
              <a:t>Abuse can be of different types</a:t>
            </a:r>
            <a:endParaRPr kumimoji="0" lang="en-US" sz="2800" b="0" i="0" u="none" strike="noStrike" cap="none" normalizeH="0" baseline="0" dirty="0" smtClean="0">
              <a:ln>
                <a:noFill/>
              </a:ln>
              <a:solidFill>
                <a:schemeClr val="bg1"/>
              </a:solidFill>
              <a:effectLst/>
              <a:latin typeface="Arial Black" pitchFamily="34" charset="0"/>
              <a:cs typeface="Arial" pitchFamily="34" charset="0"/>
            </a:endParaRPr>
          </a:p>
        </p:txBody>
      </p:sp>
      <p:sp>
        <p:nvSpPr>
          <p:cNvPr id="9" name="TextBox 8"/>
          <p:cNvSpPr txBox="1"/>
          <p:nvPr/>
        </p:nvSpPr>
        <p:spPr>
          <a:xfrm>
            <a:off x="228600" y="2743200"/>
            <a:ext cx="4839595" cy="3046988"/>
          </a:xfrm>
          <a:prstGeom prst="rect">
            <a:avLst/>
          </a:prstGeom>
          <a:noFill/>
        </p:spPr>
        <p:txBody>
          <a:bodyPr wrap="none" rtlCol="0">
            <a:spAutoFit/>
          </a:bodyPr>
          <a:lstStyle/>
          <a:p>
            <a:pPr lvl="0">
              <a:buFont typeface="Arial" pitchFamily="34" charset="0"/>
              <a:buChar char="•"/>
            </a:pPr>
            <a:r>
              <a:rPr lang="en-US" sz="2400" dirty="0">
                <a:latin typeface="Calibri" pitchFamily="34" charset="0"/>
                <a:cs typeface="Calibri" pitchFamily="34" charset="0"/>
              </a:rPr>
              <a:t>Physical abuse</a:t>
            </a:r>
          </a:p>
          <a:p>
            <a:pPr lvl="0">
              <a:buFont typeface="Arial" pitchFamily="34" charset="0"/>
              <a:buChar char="•"/>
            </a:pPr>
            <a:r>
              <a:rPr lang="en-US" sz="2400" dirty="0">
                <a:latin typeface="Calibri" pitchFamily="34" charset="0"/>
                <a:cs typeface="Calibri" pitchFamily="34" charset="0"/>
              </a:rPr>
              <a:t>Emotional abuse</a:t>
            </a:r>
          </a:p>
          <a:p>
            <a:pPr lvl="0">
              <a:buFont typeface="Arial" pitchFamily="34" charset="0"/>
              <a:buChar char="•"/>
            </a:pPr>
            <a:r>
              <a:rPr lang="en-US" sz="2400" dirty="0">
                <a:latin typeface="Calibri" pitchFamily="34" charset="0"/>
                <a:cs typeface="Calibri" pitchFamily="34" charset="0"/>
              </a:rPr>
              <a:t>Sexual abuse</a:t>
            </a:r>
          </a:p>
          <a:p>
            <a:pPr lvl="0">
              <a:buFont typeface="Arial" pitchFamily="34" charset="0"/>
              <a:buChar char="•"/>
            </a:pPr>
            <a:r>
              <a:rPr lang="en-US" sz="2400" dirty="0">
                <a:latin typeface="Calibri" pitchFamily="34" charset="0"/>
                <a:cs typeface="Calibri" pitchFamily="34" charset="0"/>
              </a:rPr>
              <a:t>Neglect/Abandonment of Caregivers</a:t>
            </a:r>
          </a:p>
          <a:p>
            <a:pPr lvl="0">
              <a:buFont typeface="Arial" pitchFamily="34" charset="0"/>
              <a:buChar char="•"/>
            </a:pPr>
            <a:r>
              <a:rPr lang="en-US" sz="2400" dirty="0">
                <a:latin typeface="Calibri" pitchFamily="34" charset="0"/>
                <a:cs typeface="Calibri" pitchFamily="34" charset="0"/>
              </a:rPr>
              <a:t>Financial or Exploitative Abuse</a:t>
            </a:r>
          </a:p>
          <a:p>
            <a:pPr lvl="0">
              <a:buFont typeface="Arial" pitchFamily="34" charset="0"/>
              <a:buChar char="•"/>
            </a:pPr>
            <a:r>
              <a:rPr lang="en-US" sz="2400" dirty="0">
                <a:latin typeface="Calibri" pitchFamily="34" charset="0"/>
                <a:cs typeface="Calibri" pitchFamily="34" charset="0"/>
              </a:rPr>
              <a:t>Healthcare Fraud and Abuse</a:t>
            </a:r>
            <a:r>
              <a:rPr lang="en-US" sz="2400" dirty="0"/>
              <a:t> </a:t>
            </a:r>
          </a:p>
          <a:p>
            <a:endParaRPr lang="en-US" sz="2400" dirty="0">
              <a:latin typeface="Arial Black" pitchFamily="34" charset="0"/>
            </a:endParaRPr>
          </a:p>
          <a:p>
            <a:pPr>
              <a:buFont typeface="Arial" pitchFamily="34" charset="0"/>
              <a:buChar char="•"/>
            </a:pPr>
            <a:endParaRPr lang="en-US" sz="2400" dirty="0">
              <a:latin typeface="Arial Black" pitchFamily="34" charset="0"/>
            </a:endParaRPr>
          </a:p>
        </p:txBody>
      </p:sp>
      <p:pic>
        <p:nvPicPr>
          <p:cNvPr id="10" name="Picture 9" descr="elder-neglect.jpg"/>
          <p:cNvPicPr>
            <a:picLocks noChangeAspect="1"/>
          </p:cNvPicPr>
          <p:nvPr/>
        </p:nvPicPr>
        <p:blipFill>
          <a:blip r:embed="rId3"/>
          <a:stretch>
            <a:fillRect/>
          </a:stretch>
        </p:blipFill>
        <p:spPr>
          <a:xfrm>
            <a:off x="5257800" y="2438400"/>
            <a:ext cx="3429000" cy="29718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43000"/>
            <a:ext cx="9144000" cy="838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york law logo.png"/>
          <p:cNvPicPr>
            <a:picLocks noChangeAspect="1"/>
          </p:cNvPicPr>
          <p:nvPr/>
        </p:nvPicPr>
        <p:blipFill>
          <a:blip r:embed="rId2"/>
          <a:stretch>
            <a:fillRect/>
          </a:stretch>
        </p:blipFill>
        <p:spPr>
          <a:xfrm>
            <a:off x="5715000" y="0"/>
            <a:ext cx="3228975" cy="876300"/>
          </a:xfrm>
          <a:prstGeom prst="rect">
            <a:avLst/>
          </a:prstGeom>
        </p:spPr>
      </p:pic>
      <p:sp>
        <p:nvSpPr>
          <p:cNvPr id="16385" name="Rectangle 1"/>
          <p:cNvSpPr>
            <a:spLocks noChangeArrowheads="1"/>
          </p:cNvSpPr>
          <p:nvPr/>
        </p:nvSpPr>
        <p:spPr bwMode="auto">
          <a:xfrm>
            <a:off x="0" y="1219200"/>
            <a:ext cx="9144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Arial Black" pitchFamily="34" charset="0"/>
                <a:ea typeface="Calibri" pitchFamily="34" charset="0"/>
                <a:cs typeface="Calibri" pitchFamily="34" charset="0"/>
              </a:rPr>
              <a:t>Some warning signs which may indicate neglect or abuse</a:t>
            </a:r>
            <a:endParaRPr kumimoji="0" lang="en-US" sz="2400" b="0" i="0" u="none" strike="noStrike" cap="none" normalizeH="0" baseline="0" dirty="0" smtClean="0">
              <a:ln>
                <a:noFill/>
              </a:ln>
              <a:solidFill>
                <a:schemeClr val="bg1"/>
              </a:solidFill>
              <a:effectLst/>
              <a:latin typeface="Arial Black" pitchFamily="34" charset="0"/>
              <a:cs typeface="Arial" pitchFamily="34" charset="0"/>
            </a:endParaRPr>
          </a:p>
        </p:txBody>
      </p:sp>
      <p:sp>
        <p:nvSpPr>
          <p:cNvPr id="8" name="TextBox 7"/>
          <p:cNvSpPr txBox="1"/>
          <p:nvPr/>
        </p:nvSpPr>
        <p:spPr>
          <a:xfrm>
            <a:off x="0" y="2133600"/>
            <a:ext cx="8915400" cy="4062651"/>
          </a:xfrm>
          <a:prstGeom prst="rect">
            <a:avLst/>
          </a:prstGeom>
          <a:noFill/>
        </p:spPr>
        <p:txBody>
          <a:bodyPr wrap="square" rtlCol="0">
            <a:spAutoFit/>
          </a:bodyPr>
          <a:lstStyle/>
          <a:p>
            <a:r>
              <a:rPr lang="en-US" sz="2400" dirty="0">
                <a:latin typeface="Calibri" pitchFamily="34" charset="0"/>
                <a:cs typeface="Calibri" pitchFamily="34" charset="0"/>
              </a:rPr>
              <a:t>Although any one sign does not necessarily mean an elder is being abused, there are some warning signs which may indicate neglect or abuse.  They are:</a:t>
            </a:r>
          </a:p>
          <a:p>
            <a:r>
              <a:rPr lang="en-IN" sz="2400" b="1" dirty="0">
                <a:latin typeface="Calibri" pitchFamily="34" charset="0"/>
                <a:cs typeface="Calibri" pitchFamily="34" charset="0"/>
              </a:rPr>
              <a:t> </a:t>
            </a:r>
            <a:endParaRPr lang="en-US" sz="2400" dirty="0">
              <a:latin typeface="Calibri" pitchFamily="34" charset="0"/>
              <a:cs typeface="Calibri" pitchFamily="34" charset="0"/>
            </a:endParaRPr>
          </a:p>
          <a:p>
            <a:pPr lvl="0">
              <a:buFont typeface="Arial" pitchFamily="34" charset="0"/>
              <a:buChar char="•"/>
            </a:pPr>
            <a:r>
              <a:rPr lang="en-US" sz="2400" dirty="0">
                <a:latin typeface="Calibri" pitchFamily="34" charset="0"/>
                <a:cs typeface="Calibri" pitchFamily="34" charset="0"/>
              </a:rPr>
              <a:t>Fractures from falls</a:t>
            </a:r>
          </a:p>
          <a:p>
            <a:pPr lvl="0">
              <a:buFont typeface="Arial" pitchFamily="34" charset="0"/>
              <a:buChar char="•"/>
            </a:pPr>
            <a:r>
              <a:rPr lang="en-IN" sz="2400" dirty="0">
                <a:latin typeface="Calibri" pitchFamily="34" charset="0"/>
                <a:cs typeface="Calibri" pitchFamily="34" charset="0"/>
              </a:rPr>
              <a:t>Development of Bedsores</a:t>
            </a:r>
            <a:endParaRPr lang="en-US" sz="2400" dirty="0">
              <a:latin typeface="Calibri" pitchFamily="34" charset="0"/>
              <a:cs typeface="Calibri" pitchFamily="34" charset="0"/>
            </a:endParaRPr>
          </a:p>
          <a:p>
            <a:pPr lvl="0">
              <a:buFont typeface="Arial" pitchFamily="34" charset="0"/>
              <a:buChar char="•"/>
            </a:pPr>
            <a:r>
              <a:rPr lang="en-US" sz="2400" dirty="0">
                <a:latin typeface="Calibri" pitchFamily="34" charset="0"/>
                <a:cs typeface="Calibri" pitchFamily="34" charset="0"/>
              </a:rPr>
              <a:t>Overmedication and infection</a:t>
            </a:r>
          </a:p>
          <a:p>
            <a:pPr lvl="0">
              <a:buFont typeface="Arial" pitchFamily="34" charset="0"/>
              <a:buChar char="•"/>
            </a:pPr>
            <a:r>
              <a:rPr lang="en-IN" sz="2400" dirty="0">
                <a:latin typeface="Calibri" pitchFamily="34" charset="0"/>
                <a:cs typeface="Calibri" pitchFamily="34" charset="0"/>
              </a:rPr>
              <a:t>Low Blood Pressure</a:t>
            </a:r>
            <a:endParaRPr lang="en-US" sz="2400" dirty="0">
              <a:latin typeface="Calibri" pitchFamily="34" charset="0"/>
              <a:cs typeface="Calibri" pitchFamily="34" charset="0"/>
            </a:endParaRPr>
          </a:p>
          <a:p>
            <a:pPr lvl="0">
              <a:buFont typeface="Arial" pitchFamily="34" charset="0"/>
              <a:buChar char="•"/>
            </a:pPr>
            <a:r>
              <a:rPr lang="en-IN" sz="2400" dirty="0">
                <a:latin typeface="Calibri" pitchFamily="34" charset="0"/>
                <a:cs typeface="Calibri" pitchFamily="34" charset="0"/>
              </a:rPr>
              <a:t>Loss in Appetite</a:t>
            </a:r>
            <a:endParaRPr lang="en-US" sz="2400" dirty="0">
              <a:latin typeface="Calibri" pitchFamily="34" charset="0"/>
              <a:cs typeface="Calibri" pitchFamily="34" charset="0"/>
            </a:endParaRPr>
          </a:p>
          <a:p>
            <a:pPr lvl="0">
              <a:buFont typeface="Arial" pitchFamily="34" charset="0"/>
              <a:buChar char="•"/>
            </a:pPr>
            <a:r>
              <a:rPr lang="en-IN" sz="2400" dirty="0">
                <a:latin typeface="Calibri" pitchFamily="34" charset="0"/>
                <a:cs typeface="Calibri" pitchFamily="34" charset="0"/>
              </a:rPr>
              <a:t>Dehydration</a:t>
            </a:r>
            <a:endParaRPr lang="en-US" sz="2400" dirty="0">
              <a:latin typeface="Calibri" pitchFamily="34" charset="0"/>
              <a:cs typeface="Calibri" pitchFamily="34" charset="0"/>
            </a:endParaRPr>
          </a:p>
          <a:p>
            <a:endParaRPr lang="en-US" dirty="0"/>
          </a:p>
        </p:txBody>
      </p:sp>
      <p:pic>
        <p:nvPicPr>
          <p:cNvPr id="9" name="Picture 8" descr="shutterstock_344271926-1-scaled.jpg"/>
          <p:cNvPicPr>
            <a:picLocks noChangeAspect="1"/>
          </p:cNvPicPr>
          <p:nvPr/>
        </p:nvPicPr>
        <p:blipFill>
          <a:blip r:embed="rId3" cstate="print"/>
          <a:stretch>
            <a:fillRect/>
          </a:stretch>
        </p:blipFill>
        <p:spPr>
          <a:xfrm>
            <a:off x="5029200" y="3276600"/>
            <a:ext cx="3581400" cy="3428911"/>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york law logo.png"/>
          <p:cNvPicPr>
            <a:picLocks noChangeAspect="1"/>
          </p:cNvPicPr>
          <p:nvPr/>
        </p:nvPicPr>
        <p:blipFill>
          <a:blip r:embed="rId2"/>
          <a:stretch>
            <a:fillRect/>
          </a:stretch>
        </p:blipFill>
        <p:spPr>
          <a:xfrm>
            <a:off x="5715000" y="0"/>
            <a:ext cx="3228975" cy="876300"/>
          </a:xfrm>
          <a:prstGeom prst="rect">
            <a:avLst/>
          </a:prstGeom>
        </p:spPr>
      </p:pic>
      <p:sp>
        <p:nvSpPr>
          <p:cNvPr id="17409" name="Rectangle 1"/>
          <p:cNvSpPr>
            <a:spLocks noChangeArrowheads="1"/>
          </p:cNvSpPr>
          <p:nvPr/>
        </p:nvSpPr>
        <p:spPr bwMode="auto">
          <a:xfrm>
            <a:off x="0" y="838200"/>
            <a:ext cx="91440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Depression and Emotional Distress</a:t>
            </a:r>
            <a:endParaRPr kumimoji="0" lang="en-US" sz="24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Weight Loss </a:t>
            </a:r>
            <a:endParaRPr kumimoji="0" lang="en-US" sz="24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Change interaction with friends</a:t>
            </a:r>
            <a:endParaRPr kumimoji="0" lang="en-US" sz="24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Bruises, burns, abrasions, pressure marks, broken bones, neglect, or                      mistreatment</a:t>
            </a:r>
            <a:endParaRPr kumimoji="0" lang="en-US" sz="24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Bruises around the breast or genital area resulting from sexual abuse</a:t>
            </a:r>
            <a:endParaRPr kumimoji="0" lang="en-US" sz="24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Unexplained withdrawal from normal activities, a sudden and unexplained change in disposition and depression can indicate emotional abuse.</a:t>
            </a:r>
            <a:endParaRPr kumimoji="0" lang="en-US" sz="24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A sudden unexplained change in financial situation resulting from exploitation</a:t>
            </a:r>
            <a:endParaRPr kumimoji="0" lang="en-US" sz="24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Bed sores, poor hygiene, unusual weight loss and unattended medical needs may indicate neglect</a:t>
            </a:r>
            <a:endParaRPr kumimoji="0" lang="en-US" sz="2400" b="0" i="0" u="none" strike="noStrike" cap="none" normalizeH="0" baseline="0" dirty="0" smtClean="0">
              <a:ln>
                <a:noFill/>
              </a:ln>
              <a:solidFill>
                <a:schemeClr val="tx1"/>
              </a:solidFill>
              <a:effectLst/>
              <a:latin typeface="Calibri" pitchFamily="34" charset="0"/>
              <a:cs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43000"/>
            <a:ext cx="9144000" cy="838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smtClean="0">
              <a:latin typeface="Arial Black" pitchFamily="34" charset="0"/>
            </a:endParaRPr>
          </a:p>
          <a:p>
            <a:pPr algn="ctr"/>
            <a:r>
              <a:rPr lang="en-US" sz="2800" b="1" dirty="0" smtClean="0">
                <a:latin typeface="Arial Black" pitchFamily="34" charset="0"/>
              </a:rPr>
              <a:t>Who </a:t>
            </a:r>
            <a:r>
              <a:rPr lang="en-US" sz="2800" b="1" dirty="0">
                <a:latin typeface="Arial Black" pitchFamily="34" charset="0"/>
              </a:rPr>
              <a:t>Can Sue For Elder Abuse?</a:t>
            </a:r>
            <a:endParaRPr lang="en-US" sz="2800" dirty="0">
              <a:latin typeface="Arial Black" pitchFamily="34" charset="0"/>
            </a:endParaRPr>
          </a:p>
          <a:p>
            <a:pPr algn="ctr"/>
            <a:endParaRPr lang="en-US" dirty="0"/>
          </a:p>
        </p:txBody>
      </p:sp>
      <p:sp>
        <p:nvSpPr>
          <p:cNvPr id="18434" name="Rectangle 2"/>
          <p:cNvSpPr>
            <a:spLocks noChangeArrowheads="1"/>
          </p:cNvSpPr>
          <p:nvPr/>
        </p:nvSpPr>
        <p:spPr bwMode="auto">
          <a:xfrm>
            <a:off x="0" y="2209800"/>
            <a:ext cx="8915400" cy="230832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The elder or dependent adult</a:t>
            </a:r>
            <a:endParaRPr kumimoji="0" lang="en-US" sz="24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Family members vested with the power of attorney</a:t>
            </a:r>
            <a:endParaRPr kumimoji="0" lang="en-US" sz="24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Family members who witnessed the elder abuse</a:t>
            </a:r>
            <a:endParaRPr kumimoji="0" lang="en-US" sz="24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Guardians of an incompetent elder or dependent adult</a:t>
            </a:r>
            <a:endParaRPr kumimoji="0" lang="en-US" sz="24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Spouses of the injured</a:t>
            </a:r>
            <a:endParaRPr kumimoji="0" lang="en-US" sz="24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sz="2400" b="0" i="0" u="none" strike="noStrike" cap="none" normalizeH="0" baseline="0" dirty="0" smtClean="0">
              <a:ln>
                <a:noFill/>
              </a:ln>
              <a:solidFill>
                <a:schemeClr val="tx1"/>
              </a:solidFill>
              <a:effectLst/>
              <a:cs typeface="Arial" pitchFamily="34" charset="0"/>
            </a:endParaRPr>
          </a:p>
        </p:txBody>
      </p:sp>
      <p:pic>
        <p:nvPicPr>
          <p:cNvPr id="7" name="Picture 6" descr="york law logo.png"/>
          <p:cNvPicPr>
            <a:picLocks noChangeAspect="1"/>
          </p:cNvPicPr>
          <p:nvPr/>
        </p:nvPicPr>
        <p:blipFill>
          <a:blip r:embed="rId2"/>
          <a:stretch>
            <a:fillRect/>
          </a:stretch>
        </p:blipFill>
        <p:spPr>
          <a:xfrm>
            <a:off x="5715000" y="0"/>
            <a:ext cx="3228975" cy="876300"/>
          </a:xfrm>
          <a:prstGeom prst="rect">
            <a:avLst/>
          </a:prstGeom>
        </p:spPr>
      </p:pic>
      <p:pic>
        <p:nvPicPr>
          <p:cNvPr id="8" name="Picture 7" descr="5cfdbbccf4faed0009dd3a17-eight.jpg"/>
          <p:cNvPicPr>
            <a:picLocks noChangeAspect="1"/>
          </p:cNvPicPr>
          <p:nvPr/>
        </p:nvPicPr>
        <p:blipFill>
          <a:blip r:embed="rId3"/>
          <a:stretch>
            <a:fillRect/>
          </a:stretch>
        </p:blipFill>
        <p:spPr>
          <a:xfrm>
            <a:off x="3657600" y="3962400"/>
            <a:ext cx="4648200" cy="26670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york law logo.png"/>
          <p:cNvPicPr>
            <a:picLocks noChangeAspect="1"/>
          </p:cNvPicPr>
          <p:nvPr/>
        </p:nvPicPr>
        <p:blipFill>
          <a:blip r:embed="rId2"/>
          <a:stretch>
            <a:fillRect/>
          </a:stretch>
        </p:blipFill>
        <p:spPr>
          <a:xfrm>
            <a:off x="5715000" y="0"/>
            <a:ext cx="3228975" cy="876300"/>
          </a:xfrm>
          <a:prstGeom prst="rect">
            <a:avLst/>
          </a:prstGeom>
        </p:spPr>
      </p:pic>
      <p:sp>
        <p:nvSpPr>
          <p:cNvPr id="6" name="TextBox 5"/>
          <p:cNvSpPr txBox="1"/>
          <p:nvPr/>
        </p:nvSpPr>
        <p:spPr>
          <a:xfrm>
            <a:off x="381000" y="1066800"/>
            <a:ext cx="8763000" cy="1384995"/>
          </a:xfrm>
          <a:prstGeom prst="rect">
            <a:avLst/>
          </a:prstGeom>
          <a:noFill/>
        </p:spPr>
        <p:txBody>
          <a:bodyPr wrap="square" rtlCol="0">
            <a:spAutoFit/>
          </a:bodyPr>
          <a:lstStyle/>
          <a:p>
            <a:pPr algn="ctr"/>
            <a:r>
              <a:rPr lang="en-US" sz="2800" b="1" dirty="0">
                <a:latin typeface="Calibri" pitchFamily="34" charset="0"/>
                <a:cs typeface="Calibri" pitchFamily="34" charset="0"/>
              </a:rPr>
              <a:t>Contact Our Sacramento Elder Abuse Attorney Immediately!</a:t>
            </a:r>
            <a:endParaRPr lang="en-US" sz="2800" dirty="0">
              <a:latin typeface="Calibri" pitchFamily="34" charset="0"/>
              <a:cs typeface="Calibri" pitchFamily="34" charset="0"/>
            </a:endParaRPr>
          </a:p>
          <a:p>
            <a:endParaRPr lang="en-US" sz="2800" dirty="0">
              <a:latin typeface="Calibri" pitchFamily="34" charset="0"/>
              <a:cs typeface="Calibri" pitchFamily="34" charset="0"/>
            </a:endParaRPr>
          </a:p>
        </p:txBody>
      </p:sp>
      <p:sp>
        <p:nvSpPr>
          <p:cNvPr id="7" name="TextBox 6"/>
          <p:cNvSpPr txBox="1"/>
          <p:nvPr/>
        </p:nvSpPr>
        <p:spPr>
          <a:xfrm>
            <a:off x="685800" y="2438400"/>
            <a:ext cx="8001000" cy="1938992"/>
          </a:xfrm>
          <a:prstGeom prst="rect">
            <a:avLst/>
          </a:prstGeom>
          <a:noFill/>
        </p:spPr>
        <p:txBody>
          <a:bodyPr wrap="square" rtlCol="0">
            <a:spAutoFit/>
          </a:bodyPr>
          <a:lstStyle/>
          <a:p>
            <a:r>
              <a:rPr lang="en-US" sz="2000" dirty="0">
                <a:latin typeface="Calibri" pitchFamily="34" charset="0"/>
                <a:cs typeface="Calibri" pitchFamily="34" charset="0"/>
              </a:rPr>
              <a:t>If your loved one has been a victim of any form of abuse or neglect, contact York Law Firm to schedule a case evaluation with one of our Sacramento Elder abuse attorneys. Our lawyers serve Sacramento, Fairfield, and nearby Northern California areas.</a:t>
            </a:r>
          </a:p>
          <a:p>
            <a:r>
              <a:rPr lang="en-US" sz="2000" b="1" dirty="0">
                <a:latin typeface="Calibri" pitchFamily="34" charset="0"/>
                <a:cs typeface="Calibri" pitchFamily="34" charset="0"/>
              </a:rPr>
              <a:t> </a:t>
            </a:r>
            <a:endParaRPr lang="en-US" sz="2000" dirty="0">
              <a:latin typeface="Calibri" pitchFamily="34" charset="0"/>
              <a:cs typeface="Calibri" pitchFamily="34" charset="0"/>
            </a:endParaRPr>
          </a:p>
          <a:p>
            <a:endParaRPr lang="en-US" sz="2000" dirty="0">
              <a:latin typeface="Calibri" pitchFamily="34" charset="0"/>
              <a:cs typeface="Calibri" pitchFamily="34" charset="0"/>
            </a:endParaRPr>
          </a:p>
        </p:txBody>
      </p:sp>
      <p:sp>
        <p:nvSpPr>
          <p:cNvPr id="8" name="TextBox 7"/>
          <p:cNvSpPr txBox="1"/>
          <p:nvPr/>
        </p:nvSpPr>
        <p:spPr>
          <a:xfrm>
            <a:off x="838200" y="3886200"/>
            <a:ext cx="7696200" cy="2215991"/>
          </a:xfrm>
          <a:prstGeom prst="rect">
            <a:avLst/>
          </a:prstGeom>
          <a:noFill/>
        </p:spPr>
        <p:txBody>
          <a:bodyPr wrap="square" rtlCol="0">
            <a:spAutoFit/>
          </a:bodyPr>
          <a:lstStyle/>
          <a:p>
            <a:pPr algn="ctr"/>
            <a:r>
              <a:rPr lang="en-US" sz="2400" b="1" dirty="0">
                <a:latin typeface="Calibri" pitchFamily="34" charset="0"/>
                <a:cs typeface="Calibri" pitchFamily="34" charset="0"/>
              </a:rPr>
              <a:t>Contact us for a FREE elder abuse case consultation today!</a:t>
            </a:r>
          </a:p>
          <a:p>
            <a:pPr algn="ctr"/>
            <a:r>
              <a:rPr lang="en-US" sz="2400" b="1" dirty="0">
                <a:latin typeface="Calibri" pitchFamily="34" charset="0"/>
                <a:cs typeface="Calibri" pitchFamily="34" charset="0"/>
              </a:rPr>
              <a:t>800-939-1832          </a:t>
            </a:r>
          </a:p>
          <a:p>
            <a:pPr algn="ctr"/>
            <a:r>
              <a:rPr lang="en-US" sz="2400" b="1" dirty="0" smtClean="0">
                <a:latin typeface="Calibri" pitchFamily="34" charset="0"/>
                <a:cs typeface="Calibri" pitchFamily="34" charset="0"/>
              </a:rPr>
              <a:t>           info@yorklawcorp.com</a:t>
            </a:r>
            <a:endParaRPr lang="en-US" sz="2400" b="1" dirty="0">
              <a:latin typeface="Calibri" pitchFamily="34" charset="0"/>
              <a:cs typeface="Calibri" pitchFamily="34" charset="0"/>
            </a:endParaRPr>
          </a:p>
          <a:p>
            <a:pPr algn="ctr"/>
            <a:r>
              <a:rPr lang="en-US" sz="2400" b="1" dirty="0" smtClean="0">
                <a:latin typeface="Calibri" pitchFamily="34" charset="0"/>
                <a:cs typeface="Calibri" pitchFamily="34" charset="0"/>
              </a:rPr>
              <a:t>                          www.yorklawcorp.com                 </a:t>
            </a:r>
            <a:r>
              <a:rPr lang="en-US" sz="2400" b="1" dirty="0"/>
              <a:t> </a:t>
            </a:r>
          </a:p>
          <a:p>
            <a:pPr algn="ctr"/>
            <a:r>
              <a:rPr lang="en-IN" sz="2400" b="1" dirty="0"/>
              <a:t> </a:t>
            </a:r>
            <a:endParaRPr lang="en-US" sz="2400" b="1" dirty="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50</TotalTime>
  <Words>286</Words>
  <Application>Microsoft Office PowerPoint</Application>
  <PresentationFormat>On-screen Show (4:3)</PresentationFormat>
  <Paragraphs>43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Slide 1</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LENOVO</cp:lastModifiedBy>
  <cp:revision>19</cp:revision>
  <dcterms:created xsi:type="dcterms:W3CDTF">2022-03-24T11:28:06Z</dcterms:created>
  <dcterms:modified xsi:type="dcterms:W3CDTF">2022-03-28T06:41:30Z</dcterms:modified>
</cp:coreProperties>
</file>