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475C95C-D7D0-41AD-853D-988F79503820}" type="datetimeFigureOut">
              <a:rPr lang="en-US" smtClean="0"/>
              <a:pPr/>
              <a:t>3/28/2022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3DE073-B256-4248-A9FB-EE59E545A9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DE073-B256-4248-A9FB-EE59E545A9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DE073-B256-4248-A9FB-EE59E545A9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DE073-B256-4248-A9FB-EE59E545A97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3DE073-B256-4248-A9FB-EE59E545A97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DE073-B256-4248-A9FB-EE59E545A97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3DE073-B256-4248-A9FB-EE59E545A97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3DE073-B256-4248-A9FB-EE59E545A97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475C95C-D7D0-41AD-853D-988F79503820}" type="datetimeFigureOut">
              <a:rPr lang="en-US" smtClean="0"/>
              <a:pPr/>
              <a:t>3/28/2022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3DE073-B256-4248-A9FB-EE59E545A9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475C95C-D7D0-41AD-853D-988F79503820}" type="datetimeFigureOut">
              <a:rPr lang="en-US" smtClean="0"/>
              <a:pPr/>
              <a:t>3/28/2022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3DE073-B256-4248-A9FB-EE59E545A97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475C95C-D7D0-41AD-853D-988F79503820}" type="datetimeFigureOut">
              <a:rPr lang="en-US" smtClean="0"/>
              <a:pPr/>
              <a:t>3/28/2022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3DE073-B256-4248-A9FB-EE59E545A97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475C95C-D7D0-41AD-853D-988F79503820}" type="datetimeFigureOut">
              <a:rPr lang="en-US" smtClean="0"/>
              <a:pPr/>
              <a:t>3/28/2022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E3DE073-B256-4248-A9FB-EE59E545A9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71600"/>
            <a:ext cx="9144000" cy="1600200"/>
          </a:xfrm>
          <a:prstGeom prst="rect">
            <a:avLst/>
          </a:prstGeom>
          <a:solidFill>
            <a:srgbClr val="FF0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33400" y="1676400"/>
            <a:ext cx="8229600" cy="1077218"/>
          </a:xfrm>
          <a:prstGeom prst="rect">
            <a:avLst/>
          </a:prstGeom>
        </p:spPr>
        <p:txBody>
          <a:bodyPr wrap="square">
            <a:spAutoFit/>
          </a:bodyPr>
          <a:lstStyle/>
          <a:p>
            <a:pPr algn="ctr"/>
            <a:r>
              <a:rPr lang="en-IN" sz="3200" b="1" dirty="0">
                <a:solidFill>
                  <a:schemeClr val="bg1"/>
                </a:solidFill>
                <a:latin typeface="Arial Black" pitchFamily="34" charset="0"/>
              </a:rPr>
              <a:t>Elder abuse and Nursing Neglect in Sacramento</a:t>
            </a:r>
            <a:endParaRPr lang="en-US" sz="3200" dirty="0">
              <a:solidFill>
                <a:schemeClr val="bg1"/>
              </a:solidFill>
              <a:latin typeface="Arial Black" pitchFamily="34" charset="0"/>
            </a:endParaRPr>
          </a:p>
        </p:txBody>
      </p:sp>
      <p:pic>
        <p:nvPicPr>
          <p:cNvPr id="6" name="Picture 5" descr="york law logo.png"/>
          <p:cNvPicPr>
            <a:picLocks noChangeAspect="1"/>
          </p:cNvPicPr>
          <p:nvPr/>
        </p:nvPicPr>
        <p:blipFill>
          <a:blip r:embed="rId2"/>
          <a:stretch>
            <a:fillRect/>
          </a:stretch>
        </p:blipFill>
        <p:spPr>
          <a:xfrm>
            <a:off x="5715000" y="0"/>
            <a:ext cx="3228975" cy="876300"/>
          </a:xfrm>
          <a:prstGeom prst="rect">
            <a:avLst/>
          </a:prstGeom>
        </p:spPr>
      </p:pic>
      <p:pic>
        <p:nvPicPr>
          <p:cNvPr id="8" name="Picture 7" descr="warning-signs-nursing-home-abuse.jpg"/>
          <p:cNvPicPr>
            <a:picLocks noChangeAspect="1"/>
          </p:cNvPicPr>
          <p:nvPr/>
        </p:nvPicPr>
        <p:blipFill>
          <a:blip r:embed="rId3"/>
          <a:stretch>
            <a:fillRect/>
          </a:stretch>
        </p:blipFill>
        <p:spPr>
          <a:xfrm>
            <a:off x="1524000" y="3352800"/>
            <a:ext cx="6629400" cy="318135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1600200"/>
            <a:ext cx="8686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Elder abuse refers to any knowing, intentional, or negligent act by a caregiver including nursing homes and assisted living facilities or a person who causes the elder harm or exposes the elder to a serious risk of harm.  </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Nursing home neglect is the mistreatment or neglect of a resident by nursing home staff. Neglect is a form of abuse. Not all aging elders have the ability to communicate what is going on. They may also be too afraid to discuss what is happening to them, and are unwilling to risk what care they are receiving.</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p:txBody>
      </p:sp>
      <p:pic>
        <p:nvPicPr>
          <p:cNvPr id="5" name="Picture 4" descr="york law logo.png"/>
          <p:cNvPicPr>
            <a:picLocks noChangeAspect="1"/>
          </p:cNvPicPr>
          <p:nvPr/>
        </p:nvPicPr>
        <p:blipFill>
          <a:blip r:embed="rId2"/>
          <a:stretch>
            <a:fillRect/>
          </a:stretch>
        </p:blipFill>
        <p:spPr>
          <a:xfrm>
            <a:off x="5715000" y="0"/>
            <a:ext cx="3228975" cy="8763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york law logo.png"/>
          <p:cNvPicPr>
            <a:picLocks noChangeAspect="1"/>
          </p:cNvPicPr>
          <p:nvPr/>
        </p:nvPicPr>
        <p:blipFill>
          <a:blip r:embed="rId2"/>
          <a:stretch>
            <a:fillRect/>
          </a:stretch>
        </p:blipFill>
        <p:spPr>
          <a:xfrm>
            <a:off x="5715000" y="0"/>
            <a:ext cx="3228975" cy="876300"/>
          </a:xfrm>
          <a:prstGeom prst="rect">
            <a:avLst/>
          </a:prstGeom>
        </p:spPr>
      </p:pic>
      <p:sp>
        <p:nvSpPr>
          <p:cNvPr id="6" name="Rectangle 5"/>
          <p:cNvSpPr/>
          <p:nvPr/>
        </p:nvSpPr>
        <p:spPr>
          <a:xfrm>
            <a:off x="0" y="1143000"/>
            <a:ext cx="9144000" cy="838200"/>
          </a:xfrm>
          <a:prstGeom prst="rect">
            <a:avLst/>
          </a:prstGeom>
          <a:solidFill>
            <a:srgbClr val="FF000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2" name="Rectangle 2"/>
          <p:cNvSpPr>
            <a:spLocks noChangeArrowheads="1"/>
          </p:cNvSpPr>
          <p:nvPr/>
        </p:nvSpPr>
        <p:spPr bwMode="auto">
          <a:xfrm>
            <a:off x="0" y="129540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bg1"/>
                </a:solidFill>
                <a:effectLst/>
                <a:latin typeface="Arial Black" pitchFamily="34" charset="0"/>
                <a:ea typeface="Calibri" pitchFamily="34" charset="0"/>
                <a:cs typeface="Calibri" pitchFamily="34" charset="0"/>
              </a:rPr>
              <a:t>Abuse can be of different types</a:t>
            </a:r>
            <a:endParaRPr kumimoji="0" lang="en-US" sz="2800" b="0" i="0" u="none" strike="noStrike" cap="none" normalizeH="0" baseline="0" dirty="0" smtClean="0">
              <a:ln>
                <a:noFill/>
              </a:ln>
              <a:solidFill>
                <a:schemeClr val="bg1"/>
              </a:solidFill>
              <a:effectLst/>
              <a:latin typeface="Arial Black" pitchFamily="34" charset="0"/>
              <a:cs typeface="Arial" pitchFamily="34" charset="0"/>
            </a:endParaRPr>
          </a:p>
        </p:txBody>
      </p:sp>
      <p:sp>
        <p:nvSpPr>
          <p:cNvPr id="9" name="TextBox 8"/>
          <p:cNvSpPr txBox="1"/>
          <p:nvPr/>
        </p:nvSpPr>
        <p:spPr>
          <a:xfrm>
            <a:off x="228600" y="2743200"/>
            <a:ext cx="4839595" cy="3046988"/>
          </a:xfrm>
          <a:prstGeom prst="rect">
            <a:avLst/>
          </a:prstGeom>
          <a:noFill/>
        </p:spPr>
        <p:txBody>
          <a:bodyPr wrap="none" rtlCol="0">
            <a:spAutoFit/>
          </a:bodyPr>
          <a:lstStyle/>
          <a:p>
            <a:pPr lvl="0">
              <a:buFont typeface="Arial" pitchFamily="34" charset="0"/>
              <a:buChar char="•"/>
            </a:pPr>
            <a:r>
              <a:rPr lang="en-US" sz="2400" dirty="0">
                <a:latin typeface="Calibri" pitchFamily="34" charset="0"/>
                <a:cs typeface="Calibri" pitchFamily="34" charset="0"/>
              </a:rPr>
              <a:t>Physical abuse</a:t>
            </a:r>
          </a:p>
          <a:p>
            <a:pPr lvl="0">
              <a:buFont typeface="Arial" pitchFamily="34" charset="0"/>
              <a:buChar char="•"/>
            </a:pPr>
            <a:r>
              <a:rPr lang="en-US" sz="2400" dirty="0">
                <a:latin typeface="Calibri" pitchFamily="34" charset="0"/>
                <a:cs typeface="Calibri" pitchFamily="34" charset="0"/>
              </a:rPr>
              <a:t>Emotional abuse</a:t>
            </a:r>
          </a:p>
          <a:p>
            <a:pPr lvl="0">
              <a:buFont typeface="Arial" pitchFamily="34" charset="0"/>
              <a:buChar char="•"/>
            </a:pPr>
            <a:r>
              <a:rPr lang="en-US" sz="2400" dirty="0">
                <a:latin typeface="Calibri" pitchFamily="34" charset="0"/>
                <a:cs typeface="Calibri" pitchFamily="34" charset="0"/>
              </a:rPr>
              <a:t>Sexual abuse</a:t>
            </a:r>
          </a:p>
          <a:p>
            <a:pPr lvl="0">
              <a:buFont typeface="Arial" pitchFamily="34" charset="0"/>
              <a:buChar char="•"/>
            </a:pPr>
            <a:r>
              <a:rPr lang="en-US" sz="2400" dirty="0">
                <a:latin typeface="Calibri" pitchFamily="34" charset="0"/>
                <a:cs typeface="Calibri" pitchFamily="34" charset="0"/>
              </a:rPr>
              <a:t>Neglect/Abandonment of Caregivers</a:t>
            </a:r>
          </a:p>
          <a:p>
            <a:pPr lvl="0">
              <a:buFont typeface="Arial" pitchFamily="34" charset="0"/>
              <a:buChar char="•"/>
            </a:pPr>
            <a:r>
              <a:rPr lang="en-US" sz="2400" dirty="0">
                <a:latin typeface="Calibri" pitchFamily="34" charset="0"/>
                <a:cs typeface="Calibri" pitchFamily="34" charset="0"/>
              </a:rPr>
              <a:t>Financial or Exploitative Abuse</a:t>
            </a:r>
          </a:p>
          <a:p>
            <a:pPr lvl="0">
              <a:buFont typeface="Arial" pitchFamily="34" charset="0"/>
              <a:buChar char="•"/>
            </a:pPr>
            <a:r>
              <a:rPr lang="en-US" sz="2400" dirty="0">
                <a:latin typeface="Calibri" pitchFamily="34" charset="0"/>
                <a:cs typeface="Calibri" pitchFamily="34" charset="0"/>
              </a:rPr>
              <a:t>Healthcare Fraud and Abuse</a:t>
            </a:r>
            <a:r>
              <a:rPr lang="en-US" sz="2400" dirty="0"/>
              <a:t> </a:t>
            </a:r>
          </a:p>
          <a:p>
            <a:endParaRPr lang="en-US" sz="2400" dirty="0">
              <a:latin typeface="Arial Black" pitchFamily="34" charset="0"/>
            </a:endParaRPr>
          </a:p>
          <a:p>
            <a:pPr>
              <a:buFont typeface="Arial" pitchFamily="34" charset="0"/>
              <a:buChar char="•"/>
            </a:pPr>
            <a:endParaRPr lang="en-US" sz="2400" dirty="0">
              <a:latin typeface="Arial Black" pitchFamily="34" charset="0"/>
            </a:endParaRPr>
          </a:p>
        </p:txBody>
      </p:sp>
      <p:pic>
        <p:nvPicPr>
          <p:cNvPr id="10" name="Picture 9" descr="elder-neglect.jpg"/>
          <p:cNvPicPr>
            <a:picLocks noChangeAspect="1"/>
          </p:cNvPicPr>
          <p:nvPr/>
        </p:nvPicPr>
        <p:blipFill>
          <a:blip r:embed="rId3"/>
          <a:stretch>
            <a:fillRect/>
          </a:stretch>
        </p:blipFill>
        <p:spPr>
          <a:xfrm>
            <a:off x="5257800" y="2438400"/>
            <a:ext cx="3429000" cy="2971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43000"/>
            <a:ext cx="91440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york law logo.png"/>
          <p:cNvPicPr>
            <a:picLocks noChangeAspect="1"/>
          </p:cNvPicPr>
          <p:nvPr/>
        </p:nvPicPr>
        <p:blipFill>
          <a:blip r:embed="rId2"/>
          <a:stretch>
            <a:fillRect/>
          </a:stretch>
        </p:blipFill>
        <p:spPr>
          <a:xfrm>
            <a:off x="5715000" y="0"/>
            <a:ext cx="3228975" cy="876300"/>
          </a:xfrm>
          <a:prstGeom prst="rect">
            <a:avLst/>
          </a:prstGeom>
        </p:spPr>
      </p:pic>
      <p:sp>
        <p:nvSpPr>
          <p:cNvPr id="16385" name="Rectangle 1"/>
          <p:cNvSpPr>
            <a:spLocks noChangeArrowheads="1"/>
          </p:cNvSpPr>
          <p:nvPr/>
        </p:nvSpPr>
        <p:spPr bwMode="auto">
          <a:xfrm>
            <a:off x="0" y="121920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Arial Black" pitchFamily="34" charset="0"/>
                <a:ea typeface="Calibri" pitchFamily="34" charset="0"/>
                <a:cs typeface="Calibri" pitchFamily="34" charset="0"/>
              </a:rPr>
              <a:t>Some warning signs which may indicate neglect or abuse</a:t>
            </a:r>
            <a:endParaRPr kumimoji="0" lang="en-US" sz="2400" b="0" i="0" u="none" strike="noStrike" cap="none" normalizeH="0" baseline="0" dirty="0" smtClean="0">
              <a:ln>
                <a:noFill/>
              </a:ln>
              <a:solidFill>
                <a:schemeClr val="bg1"/>
              </a:solidFill>
              <a:effectLst/>
              <a:latin typeface="Arial Black" pitchFamily="34" charset="0"/>
              <a:cs typeface="Arial" pitchFamily="34" charset="0"/>
            </a:endParaRPr>
          </a:p>
        </p:txBody>
      </p:sp>
      <p:sp>
        <p:nvSpPr>
          <p:cNvPr id="8" name="TextBox 7"/>
          <p:cNvSpPr txBox="1"/>
          <p:nvPr/>
        </p:nvSpPr>
        <p:spPr>
          <a:xfrm>
            <a:off x="0" y="2133600"/>
            <a:ext cx="8915400" cy="4062651"/>
          </a:xfrm>
          <a:prstGeom prst="rect">
            <a:avLst/>
          </a:prstGeom>
          <a:noFill/>
        </p:spPr>
        <p:txBody>
          <a:bodyPr wrap="square" rtlCol="0">
            <a:spAutoFit/>
          </a:bodyPr>
          <a:lstStyle/>
          <a:p>
            <a:r>
              <a:rPr lang="en-US" sz="2400" dirty="0">
                <a:latin typeface="Calibri" pitchFamily="34" charset="0"/>
                <a:cs typeface="Calibri" pitchFamily="34" charset="0"/>
              </a:rPr>
              <a:t>Although any one sign does not necessarily mean an elder is being abused, there are some warning signs which may indicate neglect or abuse.  They are:</a:t>
            </a:r>
          </a:p>
          <a:p>
            <a:r>
              <a:rPr lang="en-IN" sz="2400" b="1" dirty="0">
                <a:latin typeface="Calibri" pitchFamily="34" charset="0"/>
                <a:cs typeface="Calibri" pitchFamily="34" charset="0"/>
              </a:rPr>
              <a:t> </a:t>
            </a:r>
            <a:endParaRPr lang="en-US" sz="2400" dirty="0">
              <a:latin typeface="Calibri" pitchFamily="34" charset="0"/>
              <a:cs typeface="Calibri" pitchFamily="34" charset="0"/>
            </a:endParaRPr>
          </a:p>
          <a:p>
            <a:pPr lvl="0">
              <a:buFont typeface="Arial" pitchFamily="34" charset="0"/>
              <a:buChar char="•"/>
            </a:pPr>
            <a:r>
              <a:rPr lang="en-US" sz="2400" dirty="0">
                <a:latin typeface="Calibri" pitchFamily="34" charset="0"/>
                <a:cs typeface="Calibri" pitchFamily="34" charset="0"/>
              </a:rPr>
              <a:t>Fractures from falls</a:t>
            </a:r>
          </a:p>
          <a:p>
            <a:pPr lvl="0">
              <a:buFont typeface="Arial" pitchFamily="34" charset="0"/>
              <a:buChar char="•"/>
            </a:pPr>
            <a:r>
              <a:rPr lang="en-IN" sz="2400" dirty="0">
                <a:latin typeface="Calibri" pitchFamily="34" charset="0"/>
                <a:cs typeface="Calibri" pitchFamily="34" charset="0"/>
              </a:rPr>
              <a:t>Development of Bedsores</a:t>
            </a:r>
            <a:endParaRPr lang="en-US" sz="2400" dirty="0">
              <a:latin typeface="Calibri" pitchFamily="34" charset="0"/>
              <a:cs typeface="Calibri" pitchFamily="34" charset="0"/>
            </a:endParaRPr>
          </a:p>
          <a:p>
            <a:pPr lvl="0">
              <a:buFont typeface="Arial" pitchFamily="34" charset="0"/>
              <a:buChar char="•"/>
            </a:pPr>
            <a:r>
              <a:rPr lang="en-US" sz="2400" dirty="0">
                <a:latin typeface="Calibri" pitchFamily="34" charset="0"/>
                <a:cs typeface="Calibri" pitchFamily="34" charset="0"/>
              </a:rPr>
              <a:t>Overmedication and infection</a:t>
            </a:r>
          </a:p>
          <a:p>
            <a:pPr lvl="0">
              <a:buFont typeface="Arial" pitchFamily="34" charset="0"/>
              <a:buChar char="•"/>
            </a:pPr>
            <a:r>
              <a:rPr lang="en-IN" sz="2400" dirty="0">
                <a:latin typeface="Calibri" pitchFamily="34" charset="0"/>
                <a:cs typeface="Calibri" pitchFamily="34" charset="0"/>
              </a:rPr>
              <a:t>Low Blood Pressure</a:t>
            </a:r>
            <a:endParaRPr lang="en-US" sz="2400" dirty="0">
              <a:latin typeface="Calibri" pitchFamily="34" charset="0"/>
              <a:cs typeface="Calibri" pitchFamily="34" charset="0"/>
            </a:endParaRPr>
          </a:p>
          <a:p>
            <a:pPr lvl="0">
              <a:buFont typeface="Arial" pitchFamily="34" charset="0"/>
              <a:buChar char="•"/>
            </a:pPr>
            <a:r>
              <a:rPr lang="en-IN" sz="2400" dirty="0">
                <a:latin typeface="Calibri" pitchFamily="34" charset="0"/>
                <a:cs typeface="Calibri" pitchFamily="34" charset="0"/>
              </a:rPr>
              <a:t>Loss in Appetite</a:t>
            </a:r>
            <a:endParaRPr lang="en-US" sz="2400" dirty="0">
              <a:latin typeface="Calibri" pitchFamily="34" charset="0"/>
              <a:cs typeface="Calibri" pitchFamily="34" charset="0"/>
            </a:endParaRPr>
          </a:p>
          <a:p>
            <a:pPr lvl="0">
              <a:buFont typeface="Arial" pitchFamily="34" charset="0"/>
              <a:buChar char="•"/>
            </a:pPr>
            <a:r>
              <a:rPr lang="en-IN" sz="2400" dirty="0">
                <a:latin typeface="Calibri" pitchFamily="34" charset="0"/>
                <a:cs typeface="Calibri" pitchFamily="34" charset="0"/>
              </a:rPr>
              <a:t>Dehydration</a:t>
            </a:r>
            <a:endParaRPr lang="en-US" sz="2400" dirty="0">
              <a:latin typeface="Calibri" pitchFamily="34" charset="0"/>
              <a:cs typeface="Calibri" pitchFamily="34" charset="0"/>
            </a:endParaRPr>
          </a:p>
          <a:p>
            <a:endParaRPr lang="en-US" dirty="0"/>
          </a:p>
        </p:txBody>
      </p:sp>
      <p:pic>
        <p:nvPicPr>
          <p:cNvPr id="9" name="Picture 8" descr="shutterstock_344271926-1-scaled.jpg"/>
          <p:cNvPicPr>
            <a:picLocks noChangeAspect="1"/>
          </p:cNvPicPr>
          <p:nvPr/>
        </p:nvPicPr>
        <p:blipFill>
          <a:blip r:embed="rId3" cstate="print"/>
          <a:stretch>
            <a:fillRect/>
          </a:stretch>
        </p:blipFill>
        <p:spPr>
          <a:xfrm>
            <a:off x="5029200" y="3276600"/>
            <a:ext cx="3581400" cy="3428911"/>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york law logo.png"/>
          <p:cNvPicPr>
            <a:picLocks noChangeAspect="1"/>
          </p:cNvPicPr>
          <p:nvPr/>
        </p:nvPicPr>
        <p:blipFill>
          <a:blip r:embed="rId2"/>
          <a:stretch>
            <a:fillRect/>
          </a:stretch>
        </p:blipFill>
        <p:spPr>
          <a:xfrm>
            <a:off x="5715000" y="0"/>
            <a:ext cx="3228975" cy="876300"/>
          </a:xfrm>
          <a:prstGeom prst="rect">
            <a:avLst/>
          </a:prstGeom>
        </p:spPr>
      </p:pic>
      <p:sp>
        <p:nvSpPr>
          <p:cNvPr id="17409" name="Rectangle 1"/>
          <p:cNvSpPr>
            <a:spLocks noChangeArrowheads="1"/>
          </p:cNvSpPr>
          <p:nvPr/>
        </p:nvSpPr>
        <p:spPr bwMode="auto">
          <a:xfrm>
            <a:off x="0" y="838200"/>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Depression and Emotional Distress</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Weight Loss </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Change interaction with friends</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Bruises, burns, abrasions, pressure marks, broken bones, neglect, or                      mistreatment</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Bruises around the breast or genital area resulting from sexual abuse</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Unexplained withdrawal from normal activities, a sudden and unexplained change in disposition and depression can indicate emotional abuse.</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 sudden unexplained change in financial situation resulting from exploitation</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Bed sores, poor hygiene, unusual weight loss and unattended medical needs may indicate neglect</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43000"/>
            <a:ext cx="91440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smtClean="0">
              <a:latin typeface="Arial Black" pitchFamily="34" charset="0"/>
            </a:endParaRPr>
          </a:p>
          <a:p>
            <a:pPr algn="ctr"/>
            <a:r>
              <a:rPr lang="en-US" sz="2800" b="1" dirty="0" smtClean="0">
                <a:latin typeface="Arial Black" pitchFamily="34" charset="0"/>
              </a:rPr>
              <a:t>Who </a:t>
            </a:r>
            <a:r>
              <a:rPr lang="en-US" sz="2800" b="1" dirty="0">
                <a:latin typeface="Arial Black" pitchFamily="34" charset="0"/>
              </a:rPr>
              <a:t>Can Sue For Elder Abuse?</a:t>
            </a:r>
            <a:endParaRPr lang="en-US" sz="2800" dirty="0">
              <a:latin typeface="Arial Black" pitchFamily="34" charset="0"/>
            </a:endParaRPr>
          </a:p>
          <a:p>
            <a:pPr algn="ctr"/>
            <a:endParaRPr lang="en-US" dirty="0"/>
          </a:p>
        </p:txBody>
      </p:sp>
      <p:sp>
        <p:nvSpPr>
          <p:cNvPr id="18434" name="Rectangle 2"/>
          <p:cNvSpPr>
            <a:spLocks noChangeArrowheads="1"/>
          </p:cNvSpPr>
          <p:nvPr/>
        </p:nvSpPr>
        <p:spPr bwMode="auto">
          <a:xfrm>
            <a:off x="0" y="2209800"/>
            <a:ext cx="8915400" cy="230832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The elder or dependent adult</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Family members vested with the power of attorney</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Family members who witnessed the elder abuse</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Guardians of an incompetent elder or dependent adult</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Spouses of the injured</a:t>
            </a:r>
            <a:endParaRPr kumimoji="0" lang="en-US" sz="2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400" b="0" i="0" u="none" strike="noStrike" cap="none" normalizeH="0" baseline="0" dirty="0" smtClean="0">
              <a:ln>
                <a:noFill/>
              </a:ln>
              <a:solidFill>
                <a:schemeClr val="tx1"/>
              </a:solidFill>
              <a:effectLst/>
              <a:cs typeface="Arial" pitchFamily="34" charset="0"/>
            </a:endParaRPr>
          </a:p>
        </p:txBody>
      </p:sp>
      <p:pic>
        <p:nvPicPr>
          <p:cNvPr id="7" name="Picture 6" descr="york law logo.png"/>
          <p:cNvPicPr>
            <a:picLocks noChangeAspect="1"/>
          </p:cNvPicPr>
          <p:nvPr/>
        </p:nvPicPr>
        <p:blipFill>
          <a:blip r:embed="rId2"/>
          <a:stretch>
            <a:fillRect/>
          </a:stretch>
        </p:blipFill>
        <p:spPr>
          <a:xfrm>
            <a:off x="5715000" y="0"/>
            <a:ext cx="3228975" cy="876300"/>
          </a:xfrm>
          <a:prstGeom prst="rect">
            <a:avLst/>
          </a:prstGeom>
        </p:spPr>
      </p:pic>
      <p:pic>
        <p:nvPicPr>
          <p:cNvPr id="8" name="Picture 7" descr="5cfdbbccf4faed0009dd3a17-eight.jpg"/>
          <p:cNvPicPr>
            <a:picLocks noChangeAspect="1"/>
          </p:cNvPicPr>
          <p:nvPr/>
        </p:nvPicPr>
        <p:blipFill>
          <a:blip r:embed="rId3"/>
          <a:stretch>
            <a:fillRect/>
          </a:stretch>
        </p:blipFill>
        <p:spPr>
          <a:xfrm>
            <a:off x="3657600" y="3962400"/>
            <a:ext cx="4648200" cy="2667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york law logo.png"/>
          <p:cNvPicPr>
            <a:picLocks noChangeAspect="1"/>
          </p:cNvPicPr>
          <p:nvPr/>
        </p:nvPicPr>
        <p:blipFill>
          <a:blip r:embed="rId2"/>
          <a:stretch>
            <a:fillRect/>
          </a:stretch>
        </p:blipFill>
        <p:spPr>
          <a:xfrm>
            <a:off x="5715000" y="0"/>
            <a:ext cx="3228975" cy="876300"/>
          </a:xfrm>
          <a:prstGeom prst="rect">
            <a:avLst/>
          </a:prstGeom>
        </p:spPr>
      </p:pic>
      <p:sp>
        <p:nvSpPr>
          <p:cNvPr id="6" name="TextBox 5"/>
          <p:cNvSpPr txBox="1"/>
          <p:nvPr/>
        </p:nvSpPr>
        <p:spPr>
          <a:xfrm>
            <a:off x="381000" y="1066800"/>
            <a:ext cx="8763000" cy="1384995"/>
          </a:xfrm>
          <a:prstGeom prst="rect">
            <a:avLst/>
          </a:prstGeom>
          <a:noFill/>
        </p:spPr>
        <p:txBody>
          <a:bodyPr wrap="square" rtlCol="0">
            <a:spAutoFit/>
          </a:bodyPr>
          <a:lstStyle/>
          <a:p>
            <a:pPr algn="ctr"/>
            <a:r>
              <a:rPr lang="en-US" sz="2800" b="1" dirty="0">
                <a:latin typeface="Calibri" pitchFamily="34" charset="0"/>
                <a:cs typeface="Calibri" pitchFamily="34" charset="0"/>
              </a:rPr>
              <a:t>Contact Our Sacramento Elder Abuse Attorney Immediately!</a:t>
            </a:r>
            <a:endParaRPr lang="en-US" sz="2800" dirty="0">
              <a:latin typeface="Calibri" pitchFamily="34" charset="0"/>
              <a:cs typeface="Calibri" pitchFamily="34" charset="0"/>
            </a:endParaRPr>
          </a:p>
          <a:p>
            <a:endParaRPr lang="en-US" sz="2800" dirty="0">
              <a:latin typeface="Calibri" pitchFamily="34" charset="0"/>
              <a:cs typeface="Calibri" pitchFamily="34" charset="0"/>
            </a:endParaRPr>
          </a:p>
        </p:txBody>
      </p:sp>
      <p:sp>
        <p:nvSpPr>
          <p:cNvPr id="7" name="TextBox 6"/>
          <p:cNvSpPr txBox="1"/>
          <p:nvPr/>
        </p:nvSpPr>
        <p:spPr>
          <a:xfrm>
            <a:off x="685800" y="2438400"/>
            <a:ext cx="8001000" cy="1938992"/>
          </a:xfrm>
          <a:prstGeom prst="rect">
            <a:avLst/>
          </a:prstGeom>
          <a:noFill/>
        </p:spPr>
        <p:txBody>
          <a:bodyPr wrap="square" rtlCol="0">
            <a:spAutoFit/>
          </a:bodyPr>
          <a:lstStyle/>
          <a:p>
            <a:r>
              <a:rPr lang="en-US" sz="2000" dirty="0">
                <a:latin typeface="Calibri" pitchFamily="34" charset="0"/>
                <a:cs typeface="Calibri" pitchFamily="34" charset="0"/>
              </a:rPr>
              <a:t>If your loved one has been a victim of any form of abuse or neglect, contact York Law Firm to schedule a case evaluation with one of our Sacramento Elder abuse attorneys. Our lawyers serve Sacramento, Fairfield, and nearby Northern California areas.</a:t>
            </a:r>
          </a:p>
          <a:p>
            <a:r>
              <a:rPr lang="en-US" sz="2000" b="1" dirty="0">
                <a:latin typeface="Calibri" pitchFamily="34" charset="0"/>
                <a:cs typeface="Calibri" pitchFamily="34" charset="0"/>
              </a:rPr>
              <a:t> </a:t>
            </a:r>
            <a:endParaRPr lang="en-US" sz="2000" dirty="0">
              <a:latin typeface="Calibri" pitchFamily="34" charset="0"/>
              <a:cs typeface="Calibri" pitchFamily="34" charset="0"/>
            </a:endParaRPr>
          </a:p>
          <a:p>
            <a:endParaRPr lang="en-US" sz="2000" dirty="0">
              <a:latin typeface="Calibri" pitchFamily="34" charset="0"/>
              <a:cs typeface="Calibri" pitchFamily="34" charset="0"/>
            </a:endParaRPr>
          </a:p>
        </p:txBody>
      </p:sp>
      <p:sp>
        <p:nvSpPr>
          <p:cNvPr id="8" name="TextBox 7"/>
          <p:cNvSpPr txBox="1"/>
          <p:nvPr/>
        </p:nvSpPr>
        <p:spPr>
          <a:xfrm>
            <a:off x="838200" y="3886200"/>
            <a:ext cx="7696200" cy="2215991"/>
          </a:xfrm>
          <a:prstGeom prst="rect">
            <a:avLst/>
          </a:prstGeom>
          <a:noFill/>
        </p:spPr>
        <p:txBody>
          <a:bodyPr wrap="square" rtlCol="0">
            <a:spAutoFit/>
          </a:bodyPr>
          <a:lstStyle/>
          <a:p>
            <a:pPr algn="ctr"/>
            <a:r>
              <a:rPr lang="en-US" sz="2400" b="1" dirty="0">
                <a:latin typeface="Calibri" pitchFamily="34" charset="0"/>
                <a:cs typeface="Calibri" pitchFamily="34" charset="0"/>
              </a:rPr>
              <a:t>Contact us for a FREE elder abuse case consultation today!</a:t>
            </a:r>
          </a:p>
          <a:p>
            <a:pPr algn="ctr"/>
            <a:r>
              <a:rPr lang="en-US" sz="2400" b="1" dirty="0">
                <a:latin typeface="Calibri" pitchFamily="34" charset="0"/>
                <a:cs typeface="Calibri" pitchFamily="34" charset="0"/>
              </a:rPr>
              <a:t>800-939-1832          </a:t>
            </a:r>
          </a:p>
          <a:p>
            <a:pPr algn="ctr"/>
            <a:r>
              <a:rPr lang="en-US" sz="2400" b="1" dirty="0" smtClean="0">
                <a:latin typeface="Calibri" pitchFamily="34" charset="0"/>
                <a:cs typeface="Calibri" pitchFamily="34" charset="0"/>
              </a:rPr>
              <a:t>           info@yorklawcorp.com</a:t>
            </a:r>
            <a:endParaRPr lang="en-US" sz="2400" b="1" dirty="0">
              <a:latin typeface="Calibri" pitchFamily="34" charset="0"/>
              <a:cs typeface="Calibri" pitchFamily="34" charset="0"/>
            </a:endParaRPr>
          </a:p>
          <a:p>
            <a:pPr algn="ctr"/>
            <a:r>
              <a:rPr lang="en-US" sz="2400" b="1" dirty="0" smtClean="0">
                <a:latin typeface="Calibri" pitchFamily="34" charset="0"/>
                <a:cs typeface="Calibri" pitchFamily="34" charset="0"/>
              </a:rPr>
              <a:t>                          www.yorklawcorp.com                 </a:t>
            </a:r>
            <a:r>
              <a:rPr lang="en-US" sz="2400" b="1" dirty="0"/>
              <a:t> </a:t>
            </a:r>
          </a:p>
          <a:p>
            <a:pPr algn="ctr"/>
            <a:r>
              <a:rPr lang="en-IN" sz="2400" b="1" dirty="0"/>
              <a:t> </a:t>
            </a:r>
            <a:endParaRPr lang="en-US" sz="2400" b="1"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TotalTime>
  <Words>286</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LENOVO</cp:lastModifiedBy>
  <cp:revision>19</cp:revision>
  <dcterms:created xsi:type="dcterms:W3CDTF">2022-03-24T11:28:06Z</dcterms:created>
  <dcterms:modified xsi:type="dcterms:W3CDTF">2022-03-28T06:41:30Z</dcterms:modified>
</cp:coreProperties>
</file>